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1" r:id="rId2"/>
    <p:sldId id="262" r:id="rId3"/>
    <p:sldId id="263" r:id="rId4"/>
    <p:sldId id="264" r:id="rId5"/>
    <p:sldId id="269" r:id="rId6"/>
    <p:sldId id="270" r:id="rId7"/>
    <p:sldId id="265" r:id="rId8"/>
    <p:sldId id="266" r:id="rId9"/>
    <p:sldId id="267" r:id="rId10"/>
    <p:sldId id="268" r:id="rId11"/>
    <p:sldId id="257" r:id="rId12"/>
    <p:sldId id="256" r:id="rId13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93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00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0D409-F3B6-44E9-9046-5F4FB18AA066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1FA8AC-4A8D-4FA7-BC43-29749EAFA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234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F3D4A-21B1-9348-83D7-72B251AFBDAC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3018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23567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Albarracín, Doimo, Iaccarino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books.org/wiki/Sound_Synthesis_Theory/Oscillators_and_Wavetable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Non-Linear </a:t>
            </a:r>
            <a:r>
              <a:rPr lang="it-IT" dirty="0" err="1"/>
              <a:t>Distortion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2519949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Sound Analysis, </a:t>
            </a:r>
            <a:r>
              <a:rPr lang="it-IT" dirty="0" err="1">
                <a:solidFill>
                  <a:schemeClr val="bg1"/>
                </a:solidFill>
              </a:rPr>
              <a:t>Synthesis</a:t>
            </a:r>
            <a:r>
              <a:rPr lang="it-IT" dirty="0">
                <a:solidFill>
                  <a:schemeClr val="bg1"/>
                </a:solidFill>
              </a:rPr>
              <a:t> and Processing </a:t>
            </a:r>
          </a:p>
        </p:txBody>
      </p:sp>
      <p:sp>
        <p:nvSpPr>
          <p:cNvPr id="2" name="Sottotitolo 2">
            <a:extLst>
              <a:ext uri="{FF2B5EF4-FFF2-40B4-BE49-F238E27FC236}">
                <a16:creationId xmlns:a16="http://schemas.microsoft.com/office/drawing/2014/main" id="{F245CF96-551A-9C73-69A5-7EEA6B73D371}"/>
              </a:ext>
            </a:extLst>
          </p:cNvPr>
          <p:cNvSpPr txBox="1">
            <a:spLocks/>
          </p:cNvSpPr>
          <p:nvPr/>
        </p:nvSpPr>
        <p:spPr>
          <a:xfrm>
            <a:off x="5287759" y="5118100"/>
            <a:ext cx="3126176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dirty="0">
                <a:solidFill>
                  <a:schemeClr val="bg1"/>
                </a:solidFill>
              </a:rPr>
              <a:t>Juan Camilo </a:t>
            </a:r>
            <a:r>
              <a:rPr lang="it-IT" dirty="0" err="1">
                <a:solidFill>
                  <a:schemeClr val="bg1"/>
                </a:solidFill>
              </a:rPr>
              <a:t>Albarracín</a:t>
            </a:r>
            <a:endParaRPr lang="it-IT" dirty="0">
              <a:solidFill>
                <a:schemeClr val="bg1"/>
              </a:solidFill>
            </a:endParaRPr>
          </a:p>
          <a:p>
            <a:pPr algn="r"/>
            <a:r>
              <a:rPr lang="it-IT" dirty="0">
                <a:solidFill>
                  <a:schemeClr val="bg1"/>
                </a:solidFill>
              </a:rPr>
              <a:t>Alberto Doimo</a:t>
            </a:r>
          </a:p>
          <a:p>
            <a:pPr algn="r"/>
            <a:r>
              <a:rPr lang="it-IT" dirty="0">
                <a:solidFill>
                  <a:schemeClr val="bg1"/>
                </a:solidFill>
              </a:rPr>
              <a:t>Riccardo Iaccarino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D4F0B-04E9-4C58-CAD2-E031698F7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Further</a:t>
            </a:r>
            <a:r>
              <a:rPr lang="it-IT" dirty="0"/>
              <a:t> </a:t>
            </a:r>
            <a:r>
              <a:rPr lang="it-IT" dirty="0" err="1"/>
              <a:t>developments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698FF-06E0-797A-E5B7-2EA309499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More </a:t>
            </a:r>
            <a:r>
              <a:rPr lang="it-IT" dirty="0" err="1"/>
              <a:t>complex</a:t>
            </a:r>
            <a:r>
              <a:rPr lang="it-IT" dirty="0"/>
              <a:t> waveshaping </a:t>
            </a:r>
            <a:r>
              <a:rPr lang="it-IT" dirty="0" err="1"/>
              <a:t>functions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Additional</a:t>
            </a:r>
            <a:r>
              <a:rPr lang="it-IT" dirty="0"/>
              <a:t> </a:t>
            </a:r>
            <a:r>
              <a:rPr lang="it-IT" dirty="0" err="1"/>
              <a:t>interpolation</a:t>
            </a:r>
            <a:r>
              <a:rPr lang="it-IT" dirty="0"/>
              <a:t> </a:t>
            </a:r>
            <a:r>
              <a:rPr lang="it-IT" dirty="0" err="1"/>
              <a:t>methods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Drawable</a:t>
            </a:r>
            <a:r>
              <a:rPr lang="it-IT" dirty="0"/>
              <a:t> </a:t>
            </a:r>
            <a:r>
              <a:rPr lang="it-IT" dirty="0" err="1"/>
              <a:t>wavetable</a:t>
            </a:r>
            <a:r>
              <a:rPr lang="it-IT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1655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/>
              <a:t>References</a:t>
            </a:r>
            <a:endParaRPr lang="it-IT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hlinkClick r:id="rId2"/>
              </a:rPr>
              <a:t>https://en.wikibooks.org/wiki/Sound_Synthesis_Theory/Oscillators_and_Wavetables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Lazzarini, Victor &amp; </a:t>
            </a:r>
            <a:r>
              <a:rPr lang="it-IT" dirty="0" err="1"/>
              <a:t>Timoney</a:t>
            </a:r>
            <a:r>
              <a:rPr lang="it-IT" dirty="0"/>
              <a:t>, </a:t>
            </a:r>
            <a:r>
              <a:rPr lang="it-IT" dirty="0" err="1"/>
              <a:t>Joe</a:t>
            </a:r>
            <a:r>
              <a:rPr lang="it-IT" dirty="0"/>
              <a:t> &amp; </a:t>
            </a:r>
            <a:r>
              <a:rPr lang="it-IT" dirty="0" err="1"/>
              <a:t>Pekonen</a:t>
            </a:r>
            <a:r>
              <a:rPr lang="it-IT" dirty="0"/>
              <a:t>, Jussi &amp; </a:t>
            </a:r>
            <a:r>
              <a:rPr lang="it-IT" dirty="0" err="1"/>
              <a:t>Välimäki</a:t>
            </a:r>
            <a:r>
              <a:rPr lang="it-IT" dirty="0"/>
              <a:t>, </a:t>
            </a:r>
            <a:r>
              <a:rPr lang="it-IT" dirty="0" err="1"/>
              <a:t>Vesa</a:t>
            </a:r>
            <a:r>
              <a:rPr lang="it-IT" dirty="0"/>
              <a:t> &amp; </a:t>
            </a:r>
            <a:r>
              <a:rPr lang="it-IT" dirty="0" err="1"/>
              <a:t>Pekonen@tkk</a:t>
            </a:r>
            <a:r>
              <a:rPr lang="it-IT" dirty="0"/>
              <a:t>, Jussi &amp; Fi, </a:t>
            </a:r>
            <a:r>
              <a:rPr lang="it-IT" dirty="0" err="1"/>
              <a:t>Vesa</a:t>
            </a:r>
            <a:r>
              <a:rPr lang="it-IT" dirty="0"/>
              <a:t> &amp; Fi,. (2009). </a:t>
            </a:r>
            <a:r>
              <a:rPr lang="it-IT" dirty="0" err="1"/>
              <a:t>Adaptive</a:t>
            </a:r>
            <a:r>
              <a:rPr lang="it-IT" dirty="0"/>
              <a:t> </a:t>
            </a:r>
            <a:r>
              <a:rPr lang="it-IT" dirty="0" err="1"/>
              <a:t>Phase</a:t>
            </a:r>
            <a:r>
              <a:rPr lang="it-IT" dirty="0"/>
              <a:t> </a:t>
            </a:r>
            <a:r>
              <a:rPr lang="it-IT" dirty="0" err="1"/>
              <a:t>Distortion</a:t>
            </a:r>
            <a:r>
              <a:rPr lang="it-IT" dirty="0"/>
              <a:t> </a:t>
            </a:r>
            <a:r>
              <a:rPr lang="it-IT" dirty="0" err="1"/>
              <a:t>synthesis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Reiss, J., &amp;#38; McPherson, A. (2014). Audio Effects (1st ed.). CRC Press. Retrieved from https://www.perlego.com/book/1604499/audio-effects-theory-implementation-and-application-pdf (Original work published 2014)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55642" y="4317476"/>
            <a:ext cx="7232715" cy="887396"/>
          </a:xfrm>
        </p:spPr>
        <p:txBody>
          <a:bodyPr>
            <a:normAutofit/>
          </a:bodyPr>
          <a:lstStyle/>
          <a:p>
            <a:r>
              <a:rPr lang="it-IT" sz="4800" dirty="0"/>
              <a:t>Thanks for the </a:t>
            </a:r>
            <a:r>
              <a:rPr lang="it-IT" sz="4800" dirty="0" err="1"/>
              <a:t>attention</a:t>
            </a:r>
            <a:endParaRPr lang="it-IT" sz="4800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D4C6F-091A-1FA7-3914-4D75A654C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BF2039F-7ECF-AC13-CB11-D60261C2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/>
              <a:t>Wavetable</a:t>
            </a:r>
            <a:r>
              <a:rPr lang="it-IT" sz="3200" dirty="0"/>
              <a:t> </a:t>
            </a:r>
            <a:r>
              <a:rPr lang="it-IT" sz="3200" dirty="0" err="1"/>
              <a:t>Synthesis</a:t>
            </a:r>
            <a:endParaRPr lang="it-IT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681431A0-BD00-2C58-A3DB-ABCED2A01AE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/>
                  <a:t>One </a:t>
                </a:r>
                <a:r>
                  <a:rPr lang="it-IT" sz="2400" dirty="0" err="1"/>
                  <a:t>period</a:t>
                </a:r>
                <a:r>
                  <a:rPr lang="it-IT" sz="2400" dirty="0"/>
                  <a:t> of the </a:t>
                </a:r>
                <a:r>
                  <a:rPr lang="it-IT" sz="2400" dirty="0" err="1"/>
                  <a:t>wave</a:t>
                </a:r>
                <a:r>
                  <a:rPr lang="it-IT" sz="2400" dirty="0"/>
                  <a:t> </a:t>
                </a:r>
                <a:r>
                  <a:rPr lang="it-IT" sz="2400" dirty="0" err="1"/>
                  <a:t>is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stored</a:t>
                </a:r>
                <a:r>
                  <a:rPr lang="it-IT" sz="2400" dirty="0"/>
                  <a:t> (L samples)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/>
                  <a:t>Sampling frequency Fs </a:t>
                </a:r>
                <a14:m>
                  <m:oMath xmlns:m="http://schemas.openxmlformats.org/officeDocument/2006/math">
                    <m:r>
                      <a:rPr lang="it-IT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it-IT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𝐹𝑠</m:t>
                        </m:r>
                      </m:den>
                    </m:f>
                  </m:oMath>
                </a14:m>
                <a:endParaRPr lang="it-IT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/>
                  <a:t>For an </a:t>
                </a:r>
                <a:r>
                  <a:rPr lang="it-IT" sz="2400" dirty="0" err="1"/>
                  <a:t>arbitrary</a:t>
                </a:r>
                <a:r>
                  <a:rPr lang="it-IT" sz="2400" dirty="0"/>
                  <a:t> target frequency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it-IT" sz="2400" dirty="0"/>
                  <a:t> </a:t>
                </a:r>
                <a:r>
                  <a:rPr lang="it-IT" sz="2400" dirty="0" err="1"/>
                  <a:t>we</a:t>
                </a:r>
                <a:r>
                  <a:rPr lang="it-IT" sz="2400" dirty="0"/>
                  <a:t> can </a:t>
                </a:r>
                <a:r>
                  <a:rPr lang="it-IT" sz="2400" dirty="0" err="1"/>
                  <a:t>read</a:t>
                </a:r>
                <a:r>
                  <a:rPr lang="it-IT" sz="2400" dirty="0"/>
                  <a:t> the </a:t>
                </a:r>
                <a:r>
                  <a:rPr lang="it-IT" sz="2400" dirty="0" err="1"/>
                  <a:t>table</a:t>
                </a:r>
                <a:r>
                  <a:rPr lang="it-IT" sz="2400" dirty="0"/>
                  <a:t> </a:t>
                </a:r>
                <a:r>
                  <a:rPr lang="it-IT" sz="2400" dirty="0" err="1"/>
                  <a:t>each</a:t>
                </a:r>
                <a:r>
                  <a:rPr lang="it-IT" sz="2400" dirty="0"/>
                  <a:t> </a:t>
                </a:r>
                <a14:m>
                  <m:oMath xmlns:m="http://schemas.openxmlformats.org/officeDocument/2006/math">
                    <m:r>
                      <a:rPr lang="it-IT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it-IT" sz="2400" dirty="0"/>
                  <a:t> samples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 = </m:t>
                      </m:r>
                      <m:f>
                        <m:fPr>
                          <m:ctrlPr>
                            <a:rPr lang="it-IT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2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sz="2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it-IT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it-IT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𝐹𝑠</m:t>
                          </m:r>
                        </m:den>
                      </m:f>
                    </m:oMath>
                  </m:oMathPara>
                </a14:m>
                <a:endParaRPr lang="it-IT" sz="2400" b="0" dirty="0">
                  <a:ea typeface="Cambria Math" panose="020405030504060302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 err="1"/>
                  <a:t>This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value</a:t>
                </a:r>
                <a:r>
                  <a:rPr lang="it-IT" sz="2400" dirty="0"/>
                  <a:t> </a:t>
                </a:r>
                <a:r>
                  <a:rPr lang="it-IT" sz="2400" dirty="0" err="1"/>
                  <a:t>is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not</a:t>
                </a:r>
                <a:r>
                  <a:rPr lang="it-IT" sz="2400" dirty="0"/>
                  <a:t> </a:t>
                </a:r>
                <a:r>
                  <a:rPr lang="it-IT" sz="2400" dirty="0" err="1"/>
                  <a:t>always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integer</a:t>
                </a:r>
                <a:endParaRPr lang="it-IT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 err="1"/>
                  <a:t>We</a:t>
                </a:r>
                <a:r>
                  <a:rPr lang="it-IT" sz="2400" dirty="0"/>
                  <a:t> </a:t>
                </a:r>
                <a:r>
                  <a:rPr lang="it-IT" sz="2400" dirty="0" err="1"/>
                  <a:t>could</a:t>
                </a:r>
                <a:r>
                  <a:rPr lang="it-IT" sz="2400" dirty="0"/>
                  <a:t> round </a:t>
                </a:r>
                <a:r>
                  <a:rPr lang="it-IT" sz="2400" dirty="0" err="1"/>
                  <a:t>it</a:t>
                </a:r>
                <a:r>
                  <a:rPr lang="it-IT" sz="2400" dirty="0"/>
                  <a:t> </a:t>
                </a:r>
                <a:r>
                  <a:rPr lang="it-IT" sz="2400" dirty="0" err="1"/>
                  <a:t>but</a:t>
                </a:r>
                <a:r>
                  <a:rPr lang="it-IT" sz="2400" dirty="0"/>
                  <a:t> </a:t>
                </a:r>
                <a:r>
                  <a:rPr lang="it-IT" sz="2400" dirty="0" err="1"/>
                  <a:t>that</a:t>
                </a:r>
                <a:r>
                  <a:rPr lang="it-IT" sz="2400" dirty="0"/>
                  <a:t> </a:t>
                </a:r>
                <a:r>
                  <a:rPr lang="it-IT" sz="2400" dirty="0" err="1"/>
                  <a:t>modifies</a:t>
                </a:r>
                <a:r>
                  <a:rPr lang="it-IT" sz="2400" dirty="0"/>
                  <a:t> the </a:t>
                </a:r>
                <a:r>
                  <a:rPr lang="it-IT" sz="2400" dirty="0" err="1"/>
                  <a:t>resulting</a:t>
                </a:r>
                <a:r>
                  <a:rPr lang="it-IT" sz="2400" dirty="0"/>
                  <a:t> frequency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 err="1"/>
                  <a:t>Interpolation</a:t>
                </a:r>
                <a:r>
                  <a:rPr lang="it-IT" sz="2400" dirty="0"/>
                  <a:t> </a:t>
                </a:r>
                <a:r>
                  <a:rPr lang="it-IT" sz="2400" dirty="0" err="1"/>
                  <a:t>is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needed</a:t>
                </a:r>
                <a:endParaRPr lang="it-IT" sz="2400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681431A0-BD00-2C58-A3DB-ABCED2A01A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2" t="-943" r="-29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5747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33265-97D4-7A74-0AD3-2954FF137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2F3B9D-38CA-0688-F666-DDBE05928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/>
              <a:t>Interpolation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A9C3FC-F525-F5C9-3BEA-FF9152883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Find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of the </a:t>
            </a:r>
            <a:r>
              <a:rPr lang="it-IT" dirty="0" err="1"/>
              <a:t>wave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the </a:t>
            </a:r>
            <a:r>
              <a:rPr lang="it-IT" dirty="0" err="1"/>
              <a:t>precomputed</a:t>
            </a:r>
            <a:r>
              <a:rPr lang="it-IT" dirty="0"/>
              <a:t> </a:t>
            </a:r>
            <a:r>
              <a:rPr lang="it-IT" dirty="0" err="1"/>
              <a:t>ones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We</a:t>
            </a:r>
            <a:r>
              <a:rPr lang="it-IT" dirty="0"/>
              <a:t> compare the </a:t>
            </a:r>
            <a:r>
              <a:rPr lang="it-IT" dirty="0" err="1"/>
              <a:t>efficiency</a:t>
            </a:r>
            <a:r>
              <a:rPr lang="it-IT" dirty="0"/>
              <a:t> of linear and </a:t>
            </a:r>
            <a:r>
              <a:rPr lang="it-IT" dirty="0" err="1"/>
              <a:t>cubic</a:t>
            </a:r>
            <a:r>
              <a:rPr lang="it-IT" dirty="0"/>
              <a:t> </a:t>
            </a:r>
            <a:r>
              <a:rPr lang="it-IT" dirty="0" err="1"/>
              <a:t>interpolation</a:t>
            </a:r>
            <a:r>
              <a:rPr lang="it-IT" dirty="0"/>
              <a:t> in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configurations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order</a:t>
            </a:r>
            <a:r>
              <a:rPr lang="it-IT" dirty="0"/>
              <a:t> </a:t>
            </a:r>
            <a:r>
              <a:rPr lang="it-IT" dirty="0" err="1"/>
              <a:t>does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necessairly</a:t>
            </a:r>
            <a:r>
              <a:rPr lang="it-IT" dirty="0"/>
              <a:t> </a:t>
            </a:r>
            <a:r>
              <a:rPr lang="it-IT" dirty="0" err="1"/>
              <a:t>mean</a:t>
            </a:r>
            <a:r>
              <a:rPr lang="it-IT" dirty="0"/>
              <a:t> </a:t>
            </a:r>
            <a:r>
              <a:rPr lang="it-IT" dirty="0" err="1"/>
              <a:t>increased</a:t>
            </a:r>
            <a:r>
              <a:rPr lang="it-IT" dirty="0"/>
              <a:t> </a:t>
            </a:r>
            <a:r>
              <a:rPr lang="it-IT" dirty="0" err="1"/>
              <a:t>accuracy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5" name="Picture 4" descr="A graph with a line graph&#10;&#10;Description automatically generated">
            <a:extLst>
              <a:ext uri="{FF2B5EF4-FFF2-40B4-BE49-F238E27FC236}">
                <a16:creationId xmlns:a16="http://schemas.microsoft.com/office/drawing/2014/main" id="{E0797C4E-8827-0D4B-C787-80660ED7F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063" y="3264575"/>
            <a:ext cx="3815449" cy="2861587"/>
          </a:xfrm>
          <a:prstGeom prst="rect">
            <a:avLst/>
          </a:prstGeom>
        </p:spPr>
      </p:pic>
      <p:pic>
        <p:nvPicPr>
          <p:cNvPr id="7" name="Picture 6" descr="A graph with a line graph&#10;&#10;Description automatically generated with medium confidence">
            <a:extLst>
              <a:ext uri="{FF2B5EF4-FFF2-40B4-BE49-F238E27FC236}">
                <a16:creationId xmlns:a16="http://schemas.microsoft.com/office/drawing/2014/main" id="{D2506866-192A-D3EC-6DF6-57BE6A227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551" y="3264576"/>
            <a:ext cx="3815449" cy="286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973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B6CF5-E336-D206-868A-95E6DA608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9E66E0-C51E-B626-D78B-1AAD9B11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/>
              <a:t>Wrap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F6633EE3-DFB5-7CA9-6E3C-87C11143F8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4397604" cy="4525963"/>
              </a:xfrm>
            </p:spPr>
            <p:txBody>
              <a:bodyPr/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/>
                  <a:t>When </a:t>
                </a:r>
                <a14:m>
                  <m:oMath xmlns:m="http://schemas.openxmlformats.org/officeDocument/2006/math">
                    <m:r>
                      <a:rPr lang="it-IT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</m:oMath>
                </a14:m>
                <a:r>
                  <a:rPr lang="it-IT" sz="2400" dirty="0"/>
                  <a:t> </a:t>
                </a:r>
                <a:r>
                  <a:rPr lang="it-IT" sz="2400" dirty="0" err="1"/>
                  <a:t>is</a:t>
                </a:r>
                <a:r>
                  <a:rPr lang="it-IT" sz="2400" dirty="0"/>
                  <a:t> a non-</a:t>
                </a:r>
                <a:r>
                  <a:rPr lang="it-IT" sz="2400" dirty="0" err="1"/>
                  <a:t>integer</a:t>
                </a:r>
                <a:r>
                  <a:rPr lang="it-IT" sz="2400" dirty="0"/>
                  <a:t> </a:t>
                </a:r>
                <a:r>
                  <a:rPr lang="it-IT" sz="2400" dirty="0" err="1"/>
                  <a:t>value</a:t>
                </a:r>
                <a:r>
                  <a:rPr lang="it-IT" sz="2400" dirty="0"/>
                  <a:t> the last sample of the </a:t>
                </a:r>
                <a:r>
                  <a:rPr lang="it-IT" sz="2400" dirty="0" err="1"/>
                  <a:t>interpolated</a:t>
                </a:r>
                <a:r>
                  <a:rPr lang="it-IT" sz="2400" dirty="0"/>
                  <a:t> </a:t>
                </a:r>
                <a:r>
                  <a:rPr lang="it-IT" sz="2400" dirty="0" err="1"/>
                  <a:t>period</a:t>
                </a:r>
                <a:r>
                  <a:rPr lang="it-IT" sz="2400" dirty="0"/>
                  <a:t> </a:t>
                </a:r>
                <a:r>
                  <a:rPr lang="it-IT" sz="2400" dirty="0" err="1"/>
                  <a:t>does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not</a:t>
                </a:r>
                <a:r>
                  <a:rPr lang="it-IT" sz="2400" dirty="0"/>
                  <a:t> coincide with </a:t>
                </a:r>
                <a14:m>
                  <m:oMath xmlns:m="http://schemas.openxmlformats.org/officeDocument/2006/math">
                    <m:r>
                      <a:rPr lang="it-IT" sz="24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it-IT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endParaRPr lang="it-IT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 err="1"/>
                  <a:t>This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issue</a:t>
                </a:r>
                <a:r>
                  <a:rPr lang="it-IT" sz="2400" dirty="0"/>
                  <a:t> must be </a:t>
                </a:r>
                <a:r>
                  <a:rPr lang="it-IT" sz="2400" dirty="0" err="1"/>
                  <a:t>taken</a:t>
                </a:r>
                <a:r>
                  <a:rPr lang="it-IT" sz="2400" dirty="0"/>
                  <a:t> </a:t>
                </a:r>
                <a:r>
                  <a:rPr lang="it-IT" sz="2400" dirty="0" err="1"/>
                  <a:t>into</a:t>
                </a:r>
                <a:r>
                  <a:rPr lang="it-IT" sz="2400" dirty="0"/>
                  <a:t> account </a:t>
                </a:r>
                <a:r>
                  <a:rPr lang="it-IT" sz="2400" dirty="0" err="1"/>
                  <a:t>when</a:t>
                </a:r>
                <a:r>
                  <a:rPr lang="it-IT" sz="2400" dirty="0"/>
                  <a:t> </a:t>
                </a:r>
                <a:r>
                  <a:rPr lang="it-IT" sz="2400" dirty="0" err="1"/>
                  <a:t>concatenating</a:t>
                </a:r>
                <a:r>
                  <a:rPr lang="it-IT" sz="2400" dirty="0"/>
                  <a:t> </a:t>
                </a:r>
                <a:r>
                  <a:rPr lang="it-IT" sz="2400" dirty="0" err="1"/>
                  <a:t>periods</a:t>
                </a:r>
                <a:r>
                  <a:rPr lang="it-IT" sz="2400" dirty="0"/>
                  <a:t> to </a:t>
                </a:r>
                <a:r>
                  <a:rPr lang="it-IT" sz="2400" dirty="0" err="1"/>
                  <a:t>form</a:t>
                </a:r>
                <a:r>
                  <a:rPr lang="it-IT" sz="2400" dirty="0"/>
                  <a:t> the output </a:t>
                </a:r>
                <a:r>
                  <a:rPr lang="it-IT" sz="2400" dirty="0" err="1"/>
                  <a:t>signal</a:t>
                </a:r>
                <a:endParaRPr lang="it-IT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 err="1"/>
                  <a:t>Each</a:t>
                </a:r>
                <a:r>
                  <a:rPr lang="it-IT" sz="2400" dirty="0"/>
                  <a:t> </a:t>
                </a:r>
                <a:r>
                  <a:rPr lang="it-IT" sz="2400" dirty="0" err="1"/>
                  <a:t>period</a:t>
                </a:r>
                <a:r>
                  <a:rPr lang="it-IT" sz="2400" dirty="0"/>
                  <a:t> </a:t>
                </a:r>
                <a:r>
                  <a:rPr lang="it-IT" sz="2400" dirty="0" err="1"/>
                  <a:t>is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properly</a:t>
                </a:r>
                <a:r>
                  <a:rPr lang="it-IT" sz="2400" dirty="0"/>
                  <a:t> </a:t>
                </a:r>
                <a:r>
                  <a:rPr lang="it-IT" sz="2400" dirty="0" err="1"/>
                  <a:t>shifted</a:t>
                </a:r>
                <a:r>
                  <a:rPr lang="it-IT" sz="2400" dirty="0"/>
                  <a:t> in time to </a:t>
                </a:r>
                <a:r>
                  <a:rPr lang="it-IT" sz="2400" dirty="0" err="1"/>
                  <a:t>avoid</a:t>
                </a:r>
                <a:r>
                  <a:rPr lang="it-IT" sz="2400" dirty="0"/>
                  <a:t> </a:t>
                </a:r>
                <a:r>
                  <a:rPr lang="it-IT" sz="2400" dirty="0" err="1"/>
                  <a:t>synthesis</a:t>
                </a:r>
                <a:r>
                  <a:rPr lang="it-IT" sz="2400" dirty="0"/>
                  <a:t> </a:t>
                </a:r>
                <a:r>
                  <a:rPr lang="it-IT" sz="2400" dirty="0" err="1"/>
                  <a:t>errors</a:t>
                </a:r>
                <a:endParaRPr lang="it-IT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F6633EE3-DFB5-7CA9-6E3C-87C11143F8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4397604" cy="4525963"/>
              </a:xfrm>
              <a:blipFill>
                <a:blip r:embed="rId2"/>
                <a:stretch>
                  <a:fillRect l="-1803" t="-943" r="-41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40066506-3A07-3ACB-54C1-6D28B26DB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429" y="1600199"/>
            <a:ext cx="3716135" cy="426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91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292DA5-E2A8-743F-AEDC-282C55F5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/>
              <a:t>Distortion</a:t>
            </a:r>
            <a:r>
              <a:rPr lang="it-IT" sz="3200" dirty="0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6ABCA6-B8A6-F497-BD8D-9D1942AF5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179" y="2278931"/>
            <a:ext cx="8323726" cy="2717276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/>
              <a:t>Distortion</a:t>
            </a:r>
            <a:r>
              <a:rPr lang="it-IT" sz="2000" dirty="0"/>
              <a:t> can be </a:t>
            </a:r>
            <a:r>
              <a:rPr lang="it-IT" sz="2000" dirty="0" err="1"/>
              <a:t>described</a:t>
            </a:r>
            <a:r>
              <a:rPr lang="it-IT" sz="2000" dirty="0"/>
              <a:t> by a </a:t>
            </a:r>
            <a:r>
              <a:rPr lang="it-IT" sz="2000" dirty="0" err="1"/>
              <a:t>characteristic</a:t>
            </a:r>
            <a:r>
              <a:rPr lang="it-IT" sz="2000" dirty="0"/>
              <a:t> curve, a </a:t>
            </a:r>
            <a:r>
              <a:rPr lang="it-IT" sz="2000" dirty="0" err="1"/>
              <a:t>mathematical</a:t>
            </a:r>
            <a:r>
              <a:rPr lang="it-IT" sz="2000" dirty="0"/>
              <a:t> </a:t>
            </a:r>
            <a:r>
              <a:rPr lang="it-IT" sz="2000" dirty="0" err="1"/>
              <a:t>function</a:t>
            </a:r>
            <a:r>
              <a:rPr lang="it-IT" sz="2000" dirty="0"/>
              <a:t> </a:t>
            </a:r>
            <a:r>
              <a:rPr lang="it-IT" sz="2000" dirty="0" err="1"/>
              <a:t>relating</a:t>
            </a:r>
            <a:r>
              <a:rPr lang="it-IT" sz="2000" dirty="0"/>
              <a:t> the output sample y[n] to the input sample x[n].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/>
              <a:t>If</a:t>
            </a:r>
            <a:r>
              <a:rPr lang="it-IT" sz="2000" dirty="0"/>
              <a:t> the </a:t>
            </a:r>
            <a:r>
              <a:rPr lang="it-IT" sz="2000" dirty="0" err="1"/>
              <a:t>distortion</a:t>
            </a:r>
            <a:r>
              <a:rPr lang="it-IT" sz="2000" dirty="0"/>
              <a:t> </a:t>
            </a:r>
            <a:r>
              <a:rPr lang="it-IT" sz="2000" dirty="0" err="1"/>
              <a:t>function</a:t>
            </a:r>
            <a:r>
              <a:rPr lang="it-IT" sz="2000" dirty="0"/>
              <a:t> </a:t>
            </a:r>
            <a:r>
              <a:rPr lang="it-IT" sz="2000" dirty="0" err="1"/>
              <a:t>applies</a:t>
            </a:r>
            <a:r>
              <a:rPr lang="it-IT" sz="2000" dirty="0"/>
              <a:t> to the </a:t>
            </a:r>
            <a:r>
              <a:rPr lang="it-IT" sz="2000" dirty="0" err="1"/>
              <a:t>codomain</a:t>
            </a:r>
            <a:r>
              <a:rPr lang="it-IT" sz="2000" dirty="0"/>
              <a:t> </a:t>
            </a:r>
            <a:r>
              <a:rPr lang="it-IT" sz="2000" dirty="0" err="1"/>
              <a:t>only</a:t>
            </a:r>
            <a:r>
              <a:rPr lang="it-IT" sz="2000" dirty="0"/>
              <a:t> so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changes</a:t>
            </a:r>
            <a:r>
              <a:rPr lang="it-IT" sz="2000" dirty="0"/>
              <a:t> </a:t>
            </a:r>
            <a:r>
              <a:rPr lang="it-IT" sz="2000" dirty="0" err="1"/>
              <a:t>values</a:t>
            </a:r>
            <a:r>
              <a:rPr lang="it-IT" sz="2000" dirty="0"/>
              <a:t> </a:t>
            </a:r>
            <a:r>
              <a:rPr lang="it-IT" sz="2000" dirty="0" err="1"/>
              <a:t>along</a:t>
            </a:r>
            <a:r>
              <a:rPr lang="it-IT" sz="2000" dirty="0"/>
              <a:t> y </a:t>
            </a:r>
            <a:r>
              <a:rPr lang="it-IT" sz="2000" dirty="0" err="1"/>
              <a:t>axis</a:t>
            </a:r>
            <a:r>
              <a:rPr lang="it-IT" sz="2000" dirty="0"/>
              <a:t>, </a:t>
            </a:r>
            <a:r>
              <a:rPr lang="it-IT" sz="2000" dirty="0" err="1"/>
              <a:t>it’s</a:t>
            </a:r>
            <a:r>
              <a:rPr lang="it-IT" sz="2000" dirty="0"/>
              <a:t> </a:t>
            </a:r>
            <a:r>
              <a:rPr lang="it-IT" sz="2000" dirty="0" err="1"/>
              <a:t>called</a:t>
            </a:r>
            <a:r>
              <a:rPr lang="it-IT" sz="2000" dirty="0"/>
              <a:t> WAVESHAPING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/>
              <a:t>If</a:t>
            </a:r>
            <a:r>
              <a:rPr lang="it-IT" sz="2000" dirty="0"/>
              <a:t> the </a:t>
            </a:r>
            <a:r>
              <a:rPr lang="it-IT" sz="2000" dirty="0" err="1"/>
              <a:t>distortion</a:t>
            </a:r>
            <a:r>
              <a:rPr lang="it-IT" sz="2000" dirty="0"/>
              <a:t> </a:t>
            </a:r>
            <a:r>
              <a:rPr lang="it-IT" sz="2000" dirty="0" err="1"/>
              <a:t>function</a:t>
            </a:r>
            <a:r>
              <a:rPr lang="it-IT" sz="2000" dirty="0"/>
              <a:t> </a:t>
            </a:r>
            <a:r>
              <a:rPr lang="it-IT" sz="2000" dirty="0" err="1"/>
              <a:t>instead</a:t>
            </a:r>
            <a:r>
              <a:rPr lang="it-IT" sz="2000" dirty="0"/>
              <a:t> </a:t>
            </a:r>
            <a:r>
              <a:rPr lang="it-IT" sz="2000" dirty="0" err="1"/>
              <a:t>applies</a:t>
            </a:r>
            <a:r>
              <a:rPr lang="it-IT" sz="2000" dirty="0"/>
              <a:t> to the domain </a:t>
            </a:r>
            <a:r>
              <a:rPr lang="it-IT" sz="2000" dirty="0" err="1"/>
              <a:t>only</a:t>
            </a:r>
            <a:r>
              <a:rPr lang="it-IT" sz="2000" dirty="0"/>
              <a:t> so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moves</a:t>
            </a:r>
            <a:r>
              <a:rPr lang="it-IT" sz="2000" dirty="0"/>
              <a:t> </a:t>
            </a:r>
            <a:r>
              <a:rPr lang="it-IT" sz="2000" dirty="0" err="1"/>
              <a:t>values</a:t>
            </a:r>
            <a:r>
              <a:rPr lang="it-IT" sz="2000" dirty="0"/>
              <a:t> </a:t>
            </a:r>
            <a:r>
              <a:rPr lang="it-IT" sz="2000" dirty="0" err="1"/>
              <a:t>along</a:t>
            </a:r>
            <a:r>
              <a:rPr lang="it-IT" sz="2000" dirty="0"/>
              <a:t> x </a:t>
            </a:r>
            <a:r>
              <a:rPr lang="it-IT" sz="2000" dirty="0" err="1"/>
              <a:t>axis</a:t>
            </a:r>
            <a:r>
              <a:rPr lang="it-IT" sz="2000" dirty="0"/>
              <a:t>, </a:t>
            </a:r>
            <a:r>
              <a:rPr lang="it-IT" sz="2000" dirty="0" err="1"/>
              <a:t>it’s</a:t>
            </a:r>
            <a:r>
              <a:rPr lang="it-IT" sz="2000" dirty="0"/>
              <a:t> </a:t>
            </a:r>
            <a:r>
              <a:rPr lang="it-IT" sz="2000" dirty="0" err="1"/>
              <a:t>called</a:t>
            </a:r>
            <a:r>
              <a:rPr lang="it-IT" sz="2000" dirty="0"/>
              <a:t> PHASE DISTORTION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591348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48CF45D-1C51-B4B8-F54F-745FD20CD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/>
              <a:t>Waveshaping</a:t>
            </a:r>
            <a:endParaRPr lang="it-IT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E3383EA-1A70-6B58-AC5D-ABDD02C6437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1800" dirty="0"/>
                  <a:t>The input </a:t>
                </a:r>
                <a:r>
                  <a:rPr lang="it-IT" sz="1800" dirty="0" err="1"/>
                  <a:t>signal</a:t>
                </a:r>
                <a:r>
                  <a:rPr lang="it-IT" sz="1800" dirty="0"/>
                  <a:t> from </a:t>
                </a:r>
                <a:r>
                  <a:rPr lang="it-IT" sz="1800" dirty="0" err="1"/>
                  <a:t>wavetable</a:t>
                </a:r>
                <a:r>
                  <a:rPr lang="it-IT" sz="1800" dirty="0"/>
                  <a:t> </a:t>
                </a:r>
                <a:r>
                  <a:rPr lang="it-IT" sz="1800" dirty="0" err="1"/>
                  <a:t>synthesis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modified</a:t>
                </a:r>
                <a:r>
                  <a:rPr lang="it-IT" sz="1800" dirty="0"/>
                  <a:t> </a:t>
                </a:r>
                <a:r>
                  <a:rPr lang="it-IT" sz="1800" dirty="0" err="1"/>
                  <a:t>using</a:t>
                </a:r>
                <a:r>
                  <a:rPr lang="it-IT" sz="1800" dirty="0"/>
                  <a:t> non-linear </a:t>
                </a:r>
                <a:r>
                  <a:rPr lang="it-IT" sz="1800" dirty="0" err="1"/>
                  <a:t>functions</a:t>
                </a:r>
                <a:r>
                  <a:rPr lang="it-IT" sz="1800" dirty="0"/>
                  <a:t> </a:t>
                </a:r>
                <a:r>
                  <a:rPr lang="it-IT" sz="1800" dirty="0" err="1"/>
                  <a:t>f</a:t>
                </a:r>
                <a:r>
                  <a:rPr lang="it-IT" sz="1800" dirty="0"/>
                  <a:t>(x):</a:t>
                </a:r>
              </a:p>
              <a:p>
                <a:pPr marL="1085850" lvl="1" indent="-342900">
                  <a:buFont typeface="Courier New" panose="02070309020205020404" pitchFamily="49" charset="0"/>
                  <a:buChar char="o"/>
                </a:pPr>
                <a:r>
                  <a:rPr lang="it-IT" sz="1800" dirty="0"/>
                  <a:t>Sine</a:t>
                </a:r>
              </a:p>
              <a:p>
                <a:pPr marL="1085850" lvl="1" indent="-342900">
                  <a:buFont typeface="Courier New" panose="02070309020205020404" pitchFamily="49" charset="0"/>
                  <a:buChar char="o"/>
                </a:pPr>
                <a:r>
                  <a:rPr lang="it-IT" sz="1800" dirty="0" err="1"/>
                  <a:t>Exponential</a:t>
                </a:r>
                <a:r>
                  <a:rPr lang="it-IT" sz="1800" dirty="0"/>
                  <a:t> </a:t>
                </a:r>
              </a:p>
              <a:p>
                <a:pPr marL="1085850" lvl="1" indent="-342900">
                  <a:buFont typeface="Courier New" panose="02070309020205020404" pitchFamily="49" charset="0"/>
                  <a:buChar char="o"/>
                </a:pPr>
                <a:r>
                  <a:rPr lang="it-IT" sz="1800" dirty="0" err="1"/>
                  <a:t>Arctan</a:t>
                </a:r>
                <a:endParaRPr lang="it-IT" sz="1800" dirty="0"/>
              </a:p>
              <a:p>
                <a:pPr marL="1085850" lvl="1" indent="-342900">
                  <a:buFont typeface="Courier New" panose="02070309020205020404" pitchFamily="49" charset="0"/>
                  <a:buChar char="o"/>
                </a:pPr>
                <a:r>
                  <a:rPr lang="it-IT" sz="1800" dirty="0" err="1"/>
                  <a:t>Polynomial</a:t>
                </a:r>
                <a:endParaRPr lang="it-IT" sz="1800" dirty="0"/>
              </a:p>
              <a:p>
                <a:pPr marL="1085850" lvl="1" indent="-342900">
                  <a:buFont typeface="Courier New" panose="02070309020205020404" pitchFamily="49" charset="0"/>
                  <a:buChar char="o"/>
                </a:pPr>
                <a:r>
                  <a:rPr lang="it-IT" sz="1800" dirty="0" err="1"/>
                  <a:t>Tanh</a:t>
                </a:r>
                <a:endParaRPr lang="it-IT" sz="1800" dirty="0"/>
              </a:p>
              <a:p>
                <a:pPr lvl="1" indent="0">
                  <a:buNone/>
                </a:pPr>
                <a:endParaRPr lang="it-IT" sz="18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1800" dirty="0"/>
                  <a:t>The </a:t>
                </a:r>
                <a:r>
                  <a:rPr lang="it-IT" sz="1800" dirty="0" err="1"/>
                  <a:t>signal</a:t>
                </a:r>
                <a:r>
                  <a:rPr lang="it-IT" sz="1800" dirty="0"/>
                  <a:t> output </a:t>
                </a:r>
                <a:r>
                  <a:rPr lang="it-IT" sz="1800" dirty="0" err="1"/>
                  <a:t>is</a:t>
                </a:r>
                <a:r>
                  <a:rPr lang="it-IT" sz="1800" dirty="0"/>
                  <a:t> </a:t>
                </a:r>
              </a:p>
              <a:p>
                <a:r>
                  <a:rPr lang="it-IT" sz="1800" dirty="0"/>
                  <a:t>	</a:t>
                </a:r>
                <a:r>
                  <a:rPr lang="it-IT" sz="1800" dirty="0" err="1"/>
                  <a:t>modified</a:t>
                </a:r>
                <a:r>
                  <a:rPr lang="it-IT" sz="1800" dirty="0"/>
                  <a:t> </a:t>
                </a:r>
                <a:r>
                  <a:rPr lang="it-IT" sz="1800" dirty="0" err="1"/>
                  <a:t>acting</a:t>
                </a:r>
                <a:r>
                  <a:rPr lang="it-IT" sz="1800" dirty="0"/>
                  <a:t> on the order of the </a:t>
                </a:r>
                <a:r>
                  <a:rPr lang="it-IT" sz="1800" dirty="0" err="1"/>
                  <a:t>function</a:t>
                </a:r>
                <a:r>
                  <a:rPr lang="it-IT" sz="1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𝑜𝑟𝑑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        1&lt;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𝑜𝑟𝑑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&lt;6</m:t>
                      </m:r>
                    </m:oMath>
                  </m:oMathPara>
                </a14:m>
                <a:endParaRPr lang="it-IT" sz="2000" dirty="0"/>
              </a:p>
              <a:p>
                <a:pPr/>
                <a:endParaRPr lang="it-IT" sz="20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 dirty="0" err="1"/>
                  <a:t>Even</a:t>
                </a:r>
                <a:r>
                  <a:rPr lang="it-IT" sz="2000" dirty="0"/>
                  <a:t> </a:t>
                </a:r>
                <a:r>
                  <a:rPr lang="it-IT" sz="2000" dirty="0" err="1"/>
                  <a:t>orders</a:t>
                </a:r>
                <a:r>
                  <a:rPr lang="it-IT" sz="2000" dirty="0"/>
                  <a:t> </a:t>
                </a:r>
                <a:r>
                  <a:rPr lang="it-IT" sz="2000" dirty="0" err="1"/>
                  <a:t>always</a:t>
                </a:r>
                <a:r>
                  <a:rPr lang="it-IT" sz="2000" dirty="0"/>
                  <a:t> </a:t>
                </a:r>
                <a:r>
                  <a:rPr lang="it-IT" sz="2000" dirty="0" err="1"/>
                  <a:t>give</a:t>
                </a:r>
                <a:r>
                  <a:rPr lang="it-IT" sz="2000" dirty="0"/>
                  <a:t> a positive output from 0 to 1 </a:t>
                </a:r>
              </a:p>
              <a:p>
                <a:endParaRPr lang="it-IT" sz="2800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E3383EA-1A70-6B58-AC5D-ABDD02C643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659" t="-8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magine 6" descr="Immagine che contiene testo, schermata, diagramma, cerchio&#10;&#10;Descrizione generata automaticamente">
            <a:extLst>
              <a:ext uri="{FF2B5EF4-FFF2-40B4-BE49-F238E27FC236}">
                <a16:creationId xmlns:a16="http://schemas.microsoft.com/office/drawing/2014/main" id="{218CBDDB-8C3A-D6AD-D642-2995251832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309" y="2147872"/>
            <a:ext cx="3849255" cy="236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938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73AF5-0CD8-3668-6EBC-1F1A9DAA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/>
              <a:t>Phase</a:t>
            </a:r>
            <a:r>
              <a:rPr lang="it-IT" sz="3200" dirty="0"/>
              <a:t> </a:t>
            </a:r>
            <a:r>
              <a:rPr lang="it-IT" sz="3200" dirty="0" err="1"/>
              <a:t>distortion</a:t>
            </a:r>
            <a:r>
              <a:rPr lang="it-IT" sz="3200" dirty="0"/>
              <a:t> 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1AF322D-D7D6-D85F-1251-E7A2C650B8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88521" y="1372819"/>
                <a:ext cx="3850849" cy="4525963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 dirty="0"/>
                  <a:t>Original </a:t>
                </a:r>
                <a:r>
                  <a:rPr lang="it-IT" sz="2000" dirty="0" err="1"/>
                  <a:t>formulation</a:t>
                </a:r>
                <a:r>
                  <a:rPr lang="it-IT" sz="2000" dirty="0"/>
                  <a:t>: Shaping a </a:t>
                </a:r>
                <a:r>
                  <a:rPr lang="it-IT" sz="2000" dirty="0" err="1"/>
                  <a:t>sinusoid</a:t>
                </a:r>
                <a:r>
                  <a:rPr lang="it-IT" sz="2000" dirty="0"/>
                  <a:t> </a:t>
                </a:r>
                <a:r>
                  <a:rPr lang="it-IT" sz="2000" dirty="0" err="1"/>
                  <a:t>phase</a:t>
                </a:r>
                <a:r>
                  <a:rPr lang="it-IT" sz="2000" dirty="0"/>
                  <a:t> by </a:t>
                </a:r>
                <a:r>
                  <a:rPr lang="it-IT" sz="2000" dirty="0" err="1"/>
                  <a:t>means</a:t>
                </a:r>
                <a:r>
                  <a:rPr lang="it-IT" sz="2000" dirty="0"/>
                  <a:t>  of a non-linear </a:t>
                </a:r>
                <a:r>
                  <a:rPr lang="it-IT" sz="2000" dirty="0" err="1"/>
                  <a:t>function</a:t>
                </a:r>
                <a:r>
                  <a:rPr lang="it-IT" sz="2000" dirty="0"/>
                  <a:t> f(x)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sz="2000" b="0" dirty="0"/>
              </a:p>
              <a:p>
                <a:r>
                  <a:rPr lang="it-IT" sz="2000" b="0" dirty="0"/>
                  <a:t>	</a:t>
                </a:r>
                <a14:m>
                  <m:oMath xmlns:m="http://schemas.openxmlformats.org/officeDocument/2006/math"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=−</m:t>
                    </m:r>
                    <m:func>
                      <m:funcPr>
                        <m:ctrlPr>
                          <a:rPr lang="it-IT" sz="20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it-IT" sz="20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it-IT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  <m:d>
                                  <m:dPr>
                                    <m:ctrlPr>
                                      <a:rPr lang="it-IT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sz="20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</m:d>
                          </m:e>
                        </m:d>
                      </m:e>
                    </m:func>
                  </m:oMath>
                </a14:m>
                <a:endParaRPr lang="it-IT" sz="2000" b="0" dirty="0"/>
              </a:p>
              <a:p>
                <a:endParaRPr lang="it-IT" sz="20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000" dirty="0"/>
                  <a:t>Non-linear mapping, </a:t>
                </a:r>
                <a:r>
                  <a:rPr lang="it-IT" sz="2000" dirty="0" err="1"/>
                  <a:t>it</a:t>
                </a:r>
                <a:r>
                  <a:rPr lang="it-IT" sz="2000" dirty="0"/>
                  <a:t> can be decompose in: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it-IT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it-IT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it-IT" sz="2000" dirty="0"/>
              </a:p>
              <a:p>
                <a:endParaRPr lang="it-IT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1AF322D-D7D6-D85F-1251-E7A2C650B8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8521" y="1372819"/>
                <a:ext cx="3850849" cy="4525963"/>
              </a:xfrm>
              <a:blipFill>
                <a:blip r:embed="rId2"/>
                <a:stretch>
                  <a:fillRect l="-1424" t="-538" r="-31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0491F762-EE99-0CC3-64D5-7BDA711B8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909" y="1662083"/>
            <a:ext cx="5315091" cy="39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25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F2781-F263-A3E1-69E8-64E0B5436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/>
              <a:t>Phase</a:t>
            </a:r>
            <a:r>
              <a:rPr lang="it-IT" sz="3200" dirty="0"/>
              <a:t> </a:t>
            </a:r>
            <a:r>
              <a:rPr lang="it-IT" sz="3200" dirty="0" err="1"/>
              <a:t>distortion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D374F-A62C-F25F-82E5-1760786F13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x(t) can be </a:t>
                </a:r>
                <a:r>
                  <a:rPr lang="it-IT" dirty="0" err="1"/>
                  <a:t>expressed</a:t>
                </a:r>
                <a:r>
                  <a:rPr lang="it-IT" dirty="0"/>
                  <a:t> </a:t>
                </a:r>
                <a:r>
                  <a:rPr lang="it-IT" dirty="0" err="1"/>
                  <a:t>as</a:t>
                </a:r>
                <a:endParaRPr lang="it-IT" dirty="0"/>
              </a:p>
              <a:p>
                <a:endParaRPr lang="it-IT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it-IT" sz="2400" dirty="0"/>
                        <m:t>	</m:t>
                      </m:r>
                      <m:r>
                        <a:rPr lang="it-IT" sz="2400" i="1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it-IT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sz="2400" i="1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it-IT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sz="240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it-IT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it-IT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it-IT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  <m:d>
                                <m:dPr>
                                  <m:ctrlPr>
                                    <a:rPr lang="it-IT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  <m:d>
                                <m:dPr>
                                  <m:ctrlPr>
                                    <a:rPr lang="it-IT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𝜃</m:t>
                                  </m:r>
                                  <m:d>
                                    <m:dPr>
                                      <m:ctrlPr>
                                        <a:rPr lang="it-IT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it-IT" sz="2400" dirty="0"/>
              </a:p>
              <a:p>
                <a:endParaRPr lang="it-IT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sz="2400" dirty="0" err="1"/>
                  <a:t>Where</a:t>
                </a:r>
                <a:r>
                  <a:rPr lang="it-IT" sz="2400" dirty="0"/>
                  <a:t> g(x) </a:t>
                </a:r>
                <a:r>
                  <a:rPr lang="it-IT" sz="2400" dirty="0" err="1"/>
                  <a:t>is</a:t>
                </a:r>
                <a:r>
                  <a:rPr lang="it-IT" sz="2400" dirty="0"/>
                  <a:t>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it-IT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it-IT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it-IT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d>
                                <m:dPr>
                                  <m:ctrlPr>
                                    <a:rPr lang="it-IT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num>
                                    <m:den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it-IT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sz="24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</m:d>
                              <m:f>
                                <m:fPr>
                                  <m:ctrlPr>
                                    <a:rPr lang="it-IT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num>
                                <m:den>
                                  <m:r>
                                    <a:rPr lang="it-IT" sz="2400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den>
                              </m:f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,  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e>
                              <m:d>
                                <m:dPr>
                                  <m:ctrlPr>
                                    <a:rPr lang="it-IT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num>
                                    <m:den>
                                      <m:r>
                                        <a:rPr lang="it-IT" sz="24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  <m:r>
                                    <a:rPr lang="it-IT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sz="2400" i="1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it-IT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it-IT" sz="24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num>
                                    <m:den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  <m:r>
                                        <a:rPr lang="it-IT" sz="2400" b="0" i="1" smtClean="0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den>
                                  </m:f>
                                </m:e>
                              </m:d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≥</m:t>
                              </m:r>
                              <m:r>
                                <a:rPr lang="it-IT" sz="2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it-IT" sz="24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6D374F-A62C-F25F-82E5-1760786F13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52" t="-8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2954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FB77B-249B-0871-9A44-CFA57E61C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/>
              <a:t>Spectrum impact</a:t>
            </a:r>
            <a:endParaRPr 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5CE377-1F5D-64A3-9423-C8787B9B565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88520" y="1600200"/>
                <a:ext cx="8440701" cy="4525963"/>
              </a:xfrm>
            </p:spPr>
            <p:txBody>
              <a:bodyPr/>
              <a:lstStyle/>
              <a:p>
                <a:r>
                  <a:rPr lang="it-IT" dirty="0"/>
                  <a:t>Measured </a:t>
                </a:r>
                <a:r>
                  <a:rPr lang="it-IT" dirty="0" err="1"/>
                  <a:t>through</a:t>
                </a:r>
                <a:r>
                  <a:rPr lang="it-IT" dirty="0"/>
                  <a:t>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Total </a:t>
                </a:r>
                <a:r>
                  <a:rPr lang="it-IT" dirty="0" err="1"/>
                  <a:t>Harmonic</a:t>
                </a:r>
                <a:r>
                  <a:rPr lang="it-IT" dirty="0"/>
                  <a:t> </a:t>
                </a:r>
                <a:r>
                  <a:rPr lang="it-IT" dirty="0" err="1"/>
                  <a:t>Distortion</a:t>
                </a:r>
                <a:r>
                  <a:rPr lang="it-IT" dirty="0"/>
                  <a:t>: </a:t>
                </a:r>
                <a:r>
                  <a:rPr lang="it-IT" b="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𝑇𝐻𝐷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𝑑𝐵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=20</m:t>
                    </m:r>
                    <m:func>
                      <m:func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it-IT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sub>
                        </m:sSub>
                      </m:fName>
                      <m:e>
                        <m:d>
                          <m:d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it-IT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ad>
                                  <m:radPr>
                                    <m:degHide m:val="on"/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nary>
                                      <m:naryPr>
                                        <m:chr m:val="∑"/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23"/>
                                          </m:rP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=2</m:t>
                                        </m:r>
                                      </m:sub>
                                      <m:sup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sup>
                                      <m:e>
                                        <m:sSubSup>
                                          <m:sSubSupPr>
                                            <m:ctrlP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  <m:t>𝑃</m:t>
                                            </m:r>
                                          </m:e>
                                          <m:sub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</m:sub>
                                          <m:sup>
                                            <m:r>
                                              <a:rPr lang="it-IT" i="1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bSup>
                                      </m:e>
                                    </m:nary>
                                  </m:e>
                                </m:rad>
                              </m:num>
                              <m:den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  <m:r>
                      <a:rPr lang="it-IT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dirty="0"/>
                  <a:t>	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pPr algn="ctr"/>
                <a:endParaRPr lang="it-IT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Log-</a:t>
                </a:r>
                <a:r>
                  <a:rPr lang="it-IT" dirty="0" err="1"/>
                  <a:t>Spectral</a:t>
                </a:r>
                <a:r>
                  <a:rPr lang="it-IT" dirty="0"/>
                  <a:t> </a:t>
                </a:r>
                <a:r>
                  <a:rPr lang="it-IT" dirty="0" err="1"/>
                  <a:t>Distance</a:t>
                </a:r>
                <a:r>
                  <a:rPr lang="it-IT" dirty="0"/>
                  <a:t>: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𝐿𝑆𝐷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acc>
                          <m:accPr>
                            <m:chr m:val="̂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</m:acc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den>
                        </m:f>
                        <m:nary>
                          <m:naryPr>
                            <m:chr m:val="∑"/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p>
                          <m:e>
                            <m:sSup>
                              <m:sSup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20</m:t>
                                    </m:r>
                                    <m:func>
                                      <m:func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sSub>
                                          <m:sSub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it-IT" b="0" i="0" smtClean="0">
                                                <a:latin typeface="Cambria Math" panose="02040503050406030204" pitchFamily="18" charset="0"/>
                                              </a:rPr>
                                              <m:t>log</m:t>
                                            </m:r>
                                          </m:e>
                                          <m:sub>
                                            <m: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  <m:t>10</m:t>
                                            </m:r>
                                          </m:sub>
                                        </m:sSub>
                                      </m:fName>
                                      <m:e>
                                        <m:d>
                                          <m:dPr>
                                            <m:ctrlPr>
                                              <a:rPr lang="it-IT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f>
                                              <m:fPr>
                                                <m:ctrlPr>
                                                  <a:rPr lang="it-IT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fPr>
                                              <m:num>
                                                <m:sSub>
                                                  <m:sSubPr>
                                                    <m:ctrlPr>
                                                      <a:rPr lang="it-IT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it-IT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𝐻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it-IT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𝑠</m:t>
                                                    </m:r>
                                                  </m:sub>
                                                </m:sSub>
                                              </m:num>
                                              <m:den>
                                                <m:sSub>
                                                  <m:sSubPr>
                                                    <m:ctrlPr>
                                                      <a:rPr lang="it-IT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acc>
                                                      <m:accPr>
                                                        <m:chr m:val="̂"/>
                                                        <m:ctrlPr>
                                                          <a:rPr lang="it-IT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accPr>
                                                      <m:e>
                                                        <m:r>
                                                          <a:rPr lang="it-IT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𝐻</m:t>
                                                        </m:r>
                                                      </m:e>
                                                    </m:acc>
                                                  </m:e>
                                                  <m:sub>
                                                    <m:r>
                                                      <a:rPr lang="it-IT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𝑠</m:t>
                                                    </m:r>
                                                  </m:sub>
                                                </m:sSub>
                                              </m:den>
                                            </m:f>
                                          </m:e>
                                        </m:d>
                                      </m:e>
                                    </m:func>
                                  </m:e>
                                </m:d>
                              </m:e>
                              <m:sup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it-IT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it-IT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5CE377-1F5D-64A3-9423-C8787B9B565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8520" y="1600200"/>
                <a:ext cx="8440701" cy="4525963"/>
              </a:xfrm>
              <a:blipFill>
                <a:blip r:embed="rId2"/>
                <a:stretch>
                  <a:fillRect l="-939" t="-8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8061122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823</TotalTime>
  <Words>489</Words>
  <Application>Microsoft Office PowerPoint</Application>
  <PresentationFormat>On-screen Show (4:3)</PresentationFormat>
  <Paragraphs>84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Cambria Math</vt:lpstr>
      <vt:lpstr>Courier New</vt:lpstr>
      <vt:lpstr>Wingdings</vt:lpstr>
      <vt:lpstr>POLI</vt:lpstr>
      <vt:lpstr>Titolo presentazione sottotitolo</vt:lpstr>
      <vt:lpstr>Wavetable Synthesis</vt:lpstr>
      <vt:lpstr>Interpolation</vt:lpstr>
      <vt:lpstr>Wrap</vt:lpstr>
      <vt:lpstr>Distortion </vt:lpstr>
      <vt:lpstr>Waveshaping</vt:lpstr>
      <vt:lpstr>Phase distortion </vt:lpstr>
      <vt:lpstr>Phase distortion</vt:lpstr>
      <vt:lpstr>Spectrum impact</vt:lpstr>
      <vt:lpstr>Further developments</vt:lpstr>
      <vt:lpstr>References</vt:lpstr>
      <vt:lpstr>Thanks for the attention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Juan Camilo Albarracín Sánchez</cp:lastModifiedBy>
  <cp:revision>37</cp:revision>
  <dcterms:created xsi:type="dcterms:W3CDTF">2015-05-26T12:27:57Z</dcterms:created>
  <dcterms:modified xsi:type="dcterms:W3CDTF">2024-03-07T17:00:20Z</dcterms:modified>
</cp:coreProperties>
</file>